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00" r:id="rId2"/>
    <p:sldId id="335" r:id="rId3"/>
    <p:sldId id="282" r:id="rId4"/>
    <p:sldId id="328" r:id="rId5"/>
    <p:sldId id="288" r:id="rId6"/>
    <p:sldId id="336" r:id="rId7"/>
    <p:sldId id="339" r:id="rId8"/>
    <p:sldId id="340" r:id="rId9"/>
    <p:sldId id="324" r:id="rId10"/>
    <p:sldId id="325" r:id="rId11"/>
    <p:sldId id="329" r:id="rId12"/>
    <p:sldId id="326" r:id="rId13"/>
    <p:sldId id="330" r:id="rId14"/>
    <p:sldId id="337" r:id="rId15"/>
    <p:sldId id="331" r:id="rId16"/>
    <p:sldId id="338" r:id="rId17"/>
    <p:sldId id="341" r:id="rId18"/>
    <p:sldId id="343" r:id="rId19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93">
          <p15:clr>
            <a:srgbClr val="A4A3A4"/>
          </p15:clr>
        </p15:guide>
        <p15:guide id="2" orient="horz" pos="1117">
          <p15:clr>
            <a:srgbClr val="A4A3A4"/>
          </p15:clr>
        </p15:guide>
        <p15:guide id="3" orient="horz" pos="346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orient="horz" pos="3884">
          <p15:clr>
            <a:srgbClr val="A4A3A4"/>
          </p15:clr>
        </p15:guide>
        <p15:guide id="7" orient="horz" pos="1570">
          <p15:clr>
            <a:srgbClr val="A4A3A4"/>
          </p15:clr>
        </p15:guide>
        <p15:guide id="8" pos="204">
          <p15:clr>
            <a:srgbClr val="A4A3A4"/>
          </p15:clr>
        </p15:guide>
        <p15:guide id="9" pos="5556">
          <p15:clr>
            <a:srgbClr val="A4A3A4"/>
          </p15:clr>
        </p15:guide>
        <p15:guide id="10" pos="431">
          <p15:clr>
            <a:srgbClr val="A4A3A4"/>
          </p15:clr>
        </p15:guide>
        <p15:guide id="11" pos="4422">
          <p15:clr>
            <a:srgbClr val="A4A3A4"/>
          </p15:clr>
        </p15:guide>
        <p15:guide id="12" pos="1247">
          <p15:clr>
            <a:srgbClr val="A4A3A4"/>
          </p15:clr>
        </p15:guide>
        <p15:guide id="13" pos="3424">
          <p15:clr>
            <a:srgbClr val="A4A3A4"/>
          </p15:clr>
        </p15:guide>
        <p15:guide id="14" pos="3356">
          <p15:clr>
            <a:srgbClr val="A4A3A4"/>
          </p15:clr>
        </p15:guide>
        <p15:guide id="15" pos="451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C2E"/>
    <a:srgbClr val="8EAC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18" d="100"/>
          <a:sy n="118" d="100"/>
        </p:scale>
        <p:origin x="-1434" y="-72"/>
      </p:cViewPr>
      <p:guideLst>
        <p:guide orient="horz" pos="3793"/>
        <p:guide orient="horz" pos="1117"/>
        <p:guide orient="horz" pos="346"/>
        <p:guide orient="horz" pos="2568"/>
        <p:guide orient="horz" pos="4156"/>
        <p:guide orient="horz" pos="3884"/>
        <p:guide orient="horz" pos="1570"/>
        <p:guide pos="204"/>
        <p:guide pos="5556"/>
        <p:guide pos="431"/>
        <p:guide pos="4422"/>
        <p:guide pos="1247"/>
        <p:guide pos="3424"/>
        <p:guide pos="3356"/>
        <p:guide pos="451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-3096" y="-84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E8633-DD50-467C-B21A-E1CECDED6BB2}" type="datetimeFigureOut">
              <a:rPr lang="fi-FI" sz="800" smtClean="0"/>
              <a:pPr/>
              <a:t>31.10.2017</a:t>
            </a:fld>
            <a:endParaRPr lang="en-GB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410BF-6C8B-4E87-A502-35A1C9E26017}" type="slidenum">
              <a:rPr lang="en-GB" sz="800" smtClean="0"/>
              <a:pPr/>
              <a:t>‹#›</a:t>
            </a:fld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9947957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0B85FA14-6BD0-4B51-94D4-05F5A75E4036}" type="datetimeFigureOut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/>
            </a:lvl1pPr>
          </a:lstStyle>
          <a:p>
            <a:fld id="{DFD68452-3929-4FD8-B15C-CAEB56E3F3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2167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D68452-3929-4FD8-B15C-CAEB56E3F3D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007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n kuvan paikkamerkki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Huomautusten paikkamerkki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i-FI" dirty="0" smtClean="0"/>
          </a:p>
        </p:txBody>
      </p:sp>
      <p:sp>
        <p:nvSpPr>
          <p:cNvPr id="16388" name="Dian numeron paikkamerkki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B2CBC2-7F32-4208-8F38-C397BB586084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32206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AA6DB3D3-A72C-4B36-8B75-213E1383F39E}" type="datetime1">
              <a:rPr lang="fi-FI" smtClean="0"/>
              <a:pPr/>
              <a:t>31.10.2017</a:t>
            </a:fld>
            <a:endParaRPr lang="en-GB" dirty="0"/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4" y="6165850"/>
            <a:ext cx="2592385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2" name="TextBox 51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dirty="0" smtClean="0">
                <a:solidFill>
                  <a:schemeClr val="tx2"/>
                </a:solidFill>
              </a:rPr>
              <a:t>www.helsinki.fi/ruralia</a:t>
            </a:r>
            <a:endParaRPr lang="en-GB" sz="900" dirty="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18" name="Freeform 14"/>
          <p:cNvSpPr>
            <a:spLocks noEditPoints="1"/>
          </p:cNvSpPr>
          <p:nvPr userDrawn="1"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9D195EBF-A623-4132-8BFB-6C390436C964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dirty="0" smtClean="0">
                <a:solidFill>
                  <a:schemeClr val="tx2"/>
                </a:solidFill>
              </a:rPr>
              <a:t>www.helsinki.fi/ruralia</a:t>
            </a:r>
            <a:endParaRPr lang="en-GB" sz="900" dirty="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679CB-5AA9-4A68-9C9D-DDAE6D0844AD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DE0DC-76DC-4B3C-A5FE-8D5F55C989E9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03CBD-93D9-4641-9A26-D93013F9690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854-A81D-466E-AE25-5CF1AD4FF184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44A10-C802-49B9-83BC-072D215F24A3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1E54A-266C-4814-BD01-2A74DF61B3C1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8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0" name="Picture 9" descr="FSE_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60E58E2F-34F9-420A-9044-CE5E8C1A76AC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89059335-AFD3-4DED-970B-1AD46A14778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reeform 14"/>
          <p:cNvSpPr>
            <a:spLocks noEditPoints="1"/>
          </p:cNvSpPr>
          <p:nvPr userDrawn="1"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dirty="0" smtClean="0">
                <a:solidFill>
                  <a:schemeClr val="tx2"/>
                </a:solidFill>
              </a:rPr>
              <a:t>www.helsinki.fi/ruralia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21" name="Line 16"/>
          <p:cNvSpPr>
            <a:spLocks noChangeShapeType="1"/>
          </p:cNvSpPr>
          <p:nvPr userDrawn="1"/>
        </p:nvSpPr>
        <p:spPr bwMode="auto">
          <a:xfrm flipV="1">
            <a:off x="1979614" y="1773238"/>
            <a:ext cx="6840536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  <p:pic>
        <p:nvPicPr>
          <p:cNvPr id="17" name="Picture 16" descr="FSE_RGB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0" r:id="rId3"/>
    <p:sldLayoutId id="2147483652" r:id="rId4"/>
    <p:sldLayoutId id="2147483654" r:id="rId5"/>
    <p:sldLayoutId id="2147483660" r:id="rId6"/>
    <p:sldLayoutId id="2147483661" r:id="rId7"/>
    <p:sldLayoutId id="2147483662" r:id="rId8"/>
    <p:sldLayoutId id="2147483655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itchFamily="2" charset="2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1740" y="1952836"/>
            <a:ext cx="6120035" cy="2484350"/>
          </a:xfrm>
        </p:spPr>
        <p:txBody>
          <a:bodyPr/>
          <a:lstStyle/>
          <a:p>
            <a:r>
              <a:rPr lang="fi-FI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i-FI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i-FI" sz="3200" dirty="0" smtClean="0"/>
              <a:t/>
            </a:r>
            <a:br>
              <a:rPr lang="fi-FI" sz="3200" dirty="0" smtClean="0"/>
            </a:br>
            <a:r>
              <a:rPr lang="fi-FI" sz="3200" dirty="0" smtClean="0"/>
              <a:t/>
            </a:r>
            <a:br>
              <a:rPr lang="fi-FI" sz="3200" dirty="0" smtClean="0"/>
            </a:br>
            <a:endParaRPr lang="en-GB" sz="3000" dirty="0">
              <a:solidFill>
                <a:srgbClr val="8EAC7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D195EBF-A623-4132-8BFB-6C390436C964}" type="datetime1">
              <a:rPr lang="fi-FI" smtClean="0"/>
              <a:pPr/>
              <a:t>31.10.2017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418439" y="378612"/>
            <a:ext cx="6731782" cy="1728466"/>
          </a:xfrm>
        </p:spPr>
        <p:txBody>
          <a:bodyPr>
            <a:normAutofit fontScale="85000" lnSpcReduction="20000"/>
          </a:bodyPr>
          <a:lstStyle/>
          <a:p>
            <a:r>
              <a:rPr lang="fi-FI" sz="4000" dirty="0" smtClean="0"/>
              <a:t>WP3/WPT2</a:t>
            </a:r>
          </a:p>
          <a:p>
            <a:r>
              <a:rPr lang="fi-FI" sz="4000" dirty="0" smtClean="0"/>
              <a:t>Market </a:t>
            </a:r>
            <a:r>
              <a:rPr lang="fi-FI" sz="4000" dirty="0" err="1" smtClean="0"/>
              <a:t>analysis</a:t>
            </a:r>
            <a:r>
              <a:rPr lang="fi-FI" sz="4000" dirty="0" smtClean="0"/>
              <a:t>, </a:t>
            </a:r>
            <a:r>
              <a:rPr lang="fi-FI" sz="4000" dirty="0" err="1" smtClean="0"/>
              <a:t>preliminary</a:t>
            </a:r>
            <a:r>
              <a:rPr lang="fi-FI" sz="4000" dirty="0" smtClean="0"/>
              <a:t> </a:t>
            </a:r>
            <a:r>
              <a:rPr lang="fi-FI" sz="4000" dirty="0" err="1" smtClean="0"/>
              <a:t>results</a:t>
            </a:r>
            <a:r>
              <a:rPr lang="fi-FI" sz="4000" dirty="0" smtClean="0"/>
              <a:t> </a:t>
            </a:r>
          </a:p>
          <a:p>
            <a:r>
              <a:rPr lang="fi-FI" sz="2400" b="0" dirty="0" smtClean="0"/>
              <a:t>Anne Matilainen, </a:t>
            </a:r>
            <a:r>
              <a:rPr lang="fi-FI" sz="2400" b="0" dirty="0" err="1" smtClean="0"/>
              <a:t>University</a:t>
            </a:r>
            <a:r>
              <a:rPr lang="fi-FI" sz="2400" b="0" dirty="0" smtClean="0"/>
              <a:t> of Helsinki</a:t>
            </a:r>
            <a:endParaRPr lang="fi-FI" sz="2400" b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4428">
            <a:off x="1791869" y="2569080"/>
            <a:ext cx="6023090" cy="33879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1410"/>
            <a:ext cx="2843808" cy="859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6120" y="1923764"/>
            <a:ext cx="7560518" cy="403225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The transportation is the issue. The Japanese tourists will not rent a </a:t>
            </a:r>
            <a:r>
              <a:rPr lang="en-US" dirty="0" smtClean="0"/>
              <a:t>car at least at the moment (e.g. over 90% coming to FIN come from big cities) Also </a:t>
            </a:r>
            <a:r>
              <a:rPr lang="en-US" dirty="0"/>
              <a:t>public transportation </a:t>
            </a:r>
            <a:r>
              <a:rPr lang="en-US" dirty="0" smtClean="0"/>
              <a:t>can be </a:t>
            </a:r>
            <a:r>
              <a:rPr lang="en-US" dirty="0"/>
              <a:t>a bit </a:t>
            </a:r>
            <a:r>
              <a:rPr lang="en-US" dirty="0" smtClean="0"/>
              <a:t>scary.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NO strangers in the same room!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NO outdoor toilets!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err="1" smtClean="0"/>
              <a:t>En</a:t>
            </a:r>
            <a:r>
              <a:rPr lang="en-US" dirty="0" smtClean="0"/>
              <a:t>-suite </a:t>
            </a:r>
            <a:r>
              <a:rPr lang="en-US" dirty="0"/>
              <a:t>facilities were very </a:t>
            </a:r>
            <a:endParaRPr lang="en-US" dirty="0" smtClean="0"/>
          </a:p>
          <a:p>
            <a:r>
              <a:rPr lang="en-US" dirty="0" smtClean="0"/>
              <a:t>    much preferred, high level of </a:t>
            </a:r>
            <a:r>
              <a:rPr lang="en-US" dirty="0" err="1" smtClean="0"/>
              <a:t>cleaness</a:t>
            </a:r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All rooms should be the same level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Group size ~20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Potential</a:t>
            </a:r>
            <a:r>
              <a:rPr lang="fi-FI" dirty="0" smtClean="0"/>
              <a:t> of </a:t>
            </a:r>
            <a:r>
              <a:rPr lang="fi-FI" dirty="0" err="1" smtClean="0"/>
              <a:t>rural</a:t>
            </a:r>
            <a:r>
              <a:rPr lang="fi-FI" dirty="0" smtClean="0"/>
              <a:t> </a:t>
            </a:r>
            <a:r>
              <a:rPr lang="fi-FI" dirty="0" err="1" smtClean="0"/>
              <a:t>tourism</a:t>
            </a: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946" y="3644567"/>
            <a:ext cx="3081929" cy="231144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0686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9632" y="1989139"/>
            <a:ext cx="7560518" cy="403225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A </a:t>
            </a:r>
            <a:r>
              <a:rPr lang="en-US" dirty="0"/>
              <a:t>need to for emphasis on cleanliness and fresh </a:t>
            </a:r>
            <a:r>
              <a:rPr lang="en-US" dirty="0" smtClean="0"/>
              <a:t>water, some interviewees had </a:t>
            </a:r>
            <a:r>
              <a:rPr lang="en-US" dirty="0"/>
              <a:t>concerns over the number of insects</a:t>
            </a:r>
            <a:r>
              <a:rPr lang="en-US" dirty="0" smtClean="0"/>
              <a:t>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Based </a:t>
            </a:r>
            <a:r>
              <a:rPr lang="en-US" dirty="0"/>
              <a:t>on a conception of rurality or a rural </a:t>
            </a:r>
            <a:r>
              <a:rPr lang="en-US" dirty="0" smtClean="0"/>
              <a:t>idyll</a:t>
            </a:r>
          </a:p>
          <a:p>
            <a:pPr marL="608013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Return </a:t>
            </a:r>
            <a:r>
              <a:rPr lang="en-US" dirty="0"/>
              <a:t>to a more natural </a:t>
            </a:r>
            <a:r>
              <a:rPr lang="en-US" dirty="0" smtClean="0"/>
              <a:t>world</a:t>
            </a:r>
          </a:p>
          <a:p>
            <a:pPr marL="608013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Connecting </a:t>
            </a:r>
            <a:r>
              <a:rPr lang="en-US" dirty="0"/>
              <a:t>with natural things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Potential</a:t>
            </a:r>
            <a:r>
              <a:rPr lang="fi-FI" dirty="0" smtClean="0"/>
              <a:t> of </a:t>
            </a:r>
            <a:r>
              <a:rPr lang="fi-FI" dirty="0" err="1" smtClean="0"/>
              <a:t>rural</a:t>
            </a:r>
            <a:r>
              <a:rPr lang="fi-FI" dirty="0" smtClean="0"/>
              <a:t> </a:t>
            </a:r>
            <a:r>
              <a:rPr lang="fi-FI" dirty="0" err="1" smtClean="0"/>
              <a:t>tourism</a:t>
            </a: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156" y="3762430"/>
            <a:ext cx="2115579" cy="28179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094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9632" y="1989139"/>
            <a:ext cx="7560518" cy="4032250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Japanese spend more money/day than e.g. Chinese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Prize for the rural </a:t>
            </a:r>
            <a:r>
              <a:rPr lang="en-US" dirty="0" err="1" smtClean="0"/>
              <a:t>exerience</a:t>
            </a:r>
            <a:r>
              <a:rPr lang="en-US" dirty="0"/>
              <a:t> </a:t>
            </a:r>
            <a:r>
              <a:rPr lang="en-US" dirty="0" smtClean="0"/>
              <a:t>according to the interviews:</a:t>
            </a:r>
          </a:p>
          <a:p>
            <a:pPr marL="608013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1 night stay Y </a:t>
            </a:r>
            <a:r>
              <a:rPr lang="en-US" smtClean="0"/>
              <a:t>210 00 (~185 €)</a:t>
            </a:r>
            <a:endParaRPr lang="en-US" dirty="0" smtClean="0"/>
          </a:p>
          <a:p>
            <a:pPr marL="608013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1 night stay 150 €</a:t>
            </a:r>
          </a:p>
          <a:p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Money</a:t>
            </a: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57595"/>
            <a:ext cx="3744342" cy="2808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063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/>
              <a:t>Many</a:t>
            </a:r>
            <a:r>
              <a:rPr lang="fi-FI" dirty="0" smtClean="0"/>
              <a:t> </a:t>
            </a:r>
            <a:r>
              <a:rPr lang="fi-FI" dirty="0" err="1" smtClean="0"/>
              <a:t>interviewees</a:t>
            </a:r>
            <a:r>
              <a:rPr lang="fi-FI" dirty="0" smtClean="0"/>
              <a:t> </a:t>
            </a:r>
            <a:r>
              <a:rPr lang="fi-FI" dirty="0" err="1" smtClean="0"/>
              <a:t>highlighted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role</a:t>
            </a:r>
            <a:r>
              <a:rPr lang="fi-FI" dirty="0" smtClean="0"/>
              <a:t> of </a:t>
            </a:r>
            <a:r>
              <a:rPr lang="fi-FI" dirty="0" err="1" smtClean="0"/>
              <a:t>Japanese</a:t>
            </a:r>
            <a:r>
              <a:rPr lang="fi-FI" dirty="0" smtClean="0"/>
              <a:t> </a:t>
            </a:r>
            <a:r>
              <a:rPr lang="fi-FI" dirty="0" err="1" smtClean="0"/>
              <a:t>travel</a:t>
            </a:r>
            <a:r>
              <a:rPr lang="fi-FI" dirty="0" smtClean="0"/>
              <a:t> </a:t>
            </a:r>
            <a:r>
              <a:rPr lang="fi-FI" dirty="0" err="1" smtClean="0"/>
              <a:t>agencies</a:t>
            </a:r>
            <a:r>
              <a:rPr lang="fi-FI" dirty="0" smtClean="0"/>
              <a:t>: </a:t>
            </a:r>
            <a:r>
              <a:rPr lang="fi-FI" dirty="0" err="1" smtClean="0"/>
              <a:t>language</a:t>
            </a:r>
            <a:r>
              <a:rPr lang="fi-FI" dirty="0" smtClean="0"/>
              <a:t>, </a:t>
            </a:r>
            <a:r>
              <a:rPr lang="fi-FI" dirty="0" err="1" smtClean="0"/>
              <a:t>safety</a:t>
            </a:r>
            <a:r>
              <a:rPr lang="fi-FI" dirty="0" smtClean="0"/>
              <a:t>, </a:t>
            </a:r>
            <a:r>
              <a:rPr lang="fi-FI" dirty="0" err="1" smtClean="0"/>
              <a:t>elderly</a:t>
            </a:r>
            <a:r>
              <a:rPr lang="fi-FI" dirty="0" smtClean="0"/>
              <a:t>/</a:t>
            </a:r>
            <a:r>
              <a:rPr lang="fi-FI" dirty="0" err="1" smtClean="0"/>
              <a:t>middle-aged</a:t>
            </a:r>
            <a:r>
              <a:rPr lang="fi-FI" dirty="0" smtClean="0"/>
              <a:t> </a:t>
            </a:r>
            <a:r>
              <a:rPr lang="fi-FI" dirty="0" err="1" smtClean="0"/>
              <a:t>travellers</a:t>
            </a:r>
            <a:r>
              <a:rPr lang="fi-FI" dirty="0" smtClean="0"/>
              <a:t>. On-line </a:t>
            </a:r>
            <a:r>
              <a:rPr lang="fi-FI" dirty="0" err="1" smtClean="0"/>
              <a:t>booking</a:t>
            </a:r>
            <a:r>
              <a:rPr lang="fi-FI" dirty="0" smtClean="0"/>
              <a:t> </a:t>
            </a:r>
            <a:r>
              <a:rPr lang="fi-FI" dirty="0" err="1" smtClean="0"/>
              <a:t>surprisingly</a:t>
            </a:r>
            <a:r>
              <a:rPr lang="fi-FI" dirty="0" smtClean="0"/>
              <a:t> </a:t>
            </a:r>
            <a:r>
              <a:rPr lang="fi-FI" dirty="0" err="1" smtClean="0"/>
              <a:t>rare</a:t>
            </a:r>
            <a:r>
              <a:rPr lang="fi-FI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Travel guides and social contacts are important sources of information.</a:t>
            </a:r>
            <a:endParaRPr lang="fi-FI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Buying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products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253" y="4355646"/>
            <a:ext cx="1980220" cy="22420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1705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smtClean="0"/>
              <a:t>For </a:t>
            </a:r>
            <a:r>
              <a:rPr lang="fi-FI" dirty="0" err="1" smtClean="0"/>
              <a:t>younger</a:t>
            </a:r>
            <a:r>
              <a:rPr lang="fi-FI" dirty="0" smtClean="0"/>
              <a:t> and </a:t>
            </a:r>
            <a:r>
              <a:rPr lang="fi-FI" dirty="0" err="1" smtClean="0"/>
              <a:t>individual</a:t>
            </a:r>
            <a:r>
              <a:rPr lang="fi-FI" dirty="0" smtClean="0"/>
              <a:t> </a:t>
            </a:r>
            <a:r>
              <a:rPr lang="fi-FI" dirty="0" err="1" smtClean="0"/>
              <a:t>travellers</a:t>
            </a:r>
            <a:r>
              <a:rPr lang="fi-FI" dirty="0" smtClean="0"/>
              <a:t> on-line </a:t>
            </a:r>
            <a:r>
              <a:rPr lang="fi-FI" dirty="0" err="1" smtClean="0"/>
              <a:t>shops</a:t>
            </a:r>
            <a:endParaRPr lang="fi-FI" dirty="0" smtClean="0"/>
          </a:p>
          <a:p>
            <a:endParaRPr lang="fi-FI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Internet, blogs and social media are becoming more important sources of information but also places to be seen and experiences to be shared. </a:t>
            </a:r>
            <a:endParaRPr lang="en-US" dirty="0" smtClean="0"/>
          </a:p>
          <a:p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Buying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products</a:t>
            </a: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130149"/>
            <a:ext cx="2376264" cy="2467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2680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9612" y="1520788"/>
            <a:ext cx="6840538" cy="450060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/>
              <a:t>Summaries</a:t>
            </a:r>
            <a:r>
              <a:rPr lang="fi-FI" dirty="0" smtClean="0"/>
              <a:t> of </a:t>
            </a:r>
            <a:r>
              <a:rPr lang="fi-FI" dirty="0" err="1" smtClean="0"/>
              <a:t>all</a:t>
            </a:r>
            <a:r>
              <a:rPr lang="fi-FI" dirty="0" smtClean="0"/>
              <a:t> </a:t>
            </a:r>
            <a:r>
              <a:rPr lang="fi-FI" dirty="0" err="1" smtClean="0"/>
              <a:t>interviews</a:t>
            </a:r>
            <a:r>
              <a:rPr lang="fi-FI" dirty="0" smtClean="0"/>
              <a:t> </a:t>
            </a:r>
            <a:r>
              <a:rPr lang="fi-FI" dirty="0" err="1" smtClean="0"/>
              <a:t>exist</a:t>
            </a:r>
            <a:endParaRPr lang="fi-FI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/>
              <a:t>Summary</a:t>
            </a:r>
            <a:r>
              <a:rPr lang="fi-FI" dirty="0" smtClean="0"/>
              <a:t> of </a:t>
            </a:r>
            <a:r>
              <a:rPr lang="fi-FI" dirty="0" err="1" smtClean="0"/>
              <a:t>tourism</a:t>
            </a:r>
            <a:r>
              <a:rPr lang="fi-FI" dirty="0" smtClean="0"/>
              <a:t> symposium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smtClean="0"/>
              <a:t>Lit. </a:t>
            </a:r>
            <a:r>
              <a:rPr lang="fi-FI" dirty="0" err="1" smtClean="0"/>
              <a:t>Review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published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series</a:t>
            </a:r>
            <a:r>
              <a:rPr lang="fi-FI" dirty="0" smtClean="0"/>
              <a:t> of Ruralia Institute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  <a:p>
            <a:endParaRPr lang="fi-FI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764" y="3385536"/>
            <a:ext cx="4932548" cy="2774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2779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fi-FI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i-FI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fi-FI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endParaRPr lang="fi-FI" dirty="0"/>
          </a:p>
          <a:p>
            <a:r>
              <a:rPr lang="fi-FI" dirty="0" err="1" smtClean="0"/>
              <a:t>Further</a:t>
            </a:r>
            <a:r>
              <a:rPr lang="fi-FI" dirty="0" smtClean="0"/>
              <a:t> </a:t>
            </a:r>
            <a:r>
              <a:rPr lang="fi-FI" dirty="0" err="1" smtClean="0"/>
              <a:t>information</a:t>
            </a:r>
            <a:r>
              <a:rPr lang="fi-FI" dirty="0" smtClean="0"/>
              <a:t>:</a:t>
            </a:r>
          </a:p>
          <a:p>
            <a:endParaRPr lang="fi-FI" dirty="0"/>
          </a:p>
          <a:p>
            <a:r>
              <a:rPr lang="fi-FI" dirty="0" smtClean="0"/>
              <a:t>Anne Matilainen</a:t>
            </a:r>
          </a:p>
          <a:p>
            <a:r>
              <a:rPr lang="fi-FI" dirty="0" smtClean="0"/>
              <a:t>Sp. anne.matilainen@helsinki.fi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276" y="602470"/>
            <a:ext cx="3049606" cy="23399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0439" y="3214515"/>
            <a:ext cx="2194750" cy="6645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0481" y="4401108"/>
            <a:ext cx="2694666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4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training</a:t>
            </a:r>
            <a:r>
              <a:rPr lang="fi-FI" dirty="0" smtClean="0"/>
              <a:t> ”</a:t>
            </a:r>
            <a:r>
              <a:rPr lang="fi-FI" dirty="0" err="1" smtClean="0"/>
              <a:t>starts</a:t>
            </a:r>
            <a:r>
              <a:rPr lang="fi-FI" dirty="0" smtClean="0"/>
              <a:t>” at </a:t>
            </a:r>
            <a:r>
              <a:rPr lang="fi-FI" dirty="0" err="1" smtClean="0"/>
              <a:t>March</a:t>
            </a:r>
            <a:r>
              <a:rPr lang="fi-FI" dirty="0" smtClean="0"/>
              <a:t> (CAITO </a:t>
            </a:r>
            <a:r>
              <a:rPr lang="fi-FI" dirty="0" err="1" smtClean="0"/>
              <a:t>meeting</a:t>
            </a:r>
            <a:r>
              <a:rPr lang="fi-FI" dirty="0" smtClean="0"/>
              <a:t>) (</a:t>
            </a:r>
            <a:r>
              <a:rPr lang="fi-FI" dirty="0" err="1" smtClean="0"/>
              <a:t>training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trainers</a:t>
            </a:r>
            <a:r>
              <a:rPr lang="fi-FI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/>
              <a:t>Selected</a:t>
            </a:r>
            <a:r>
              <a:rPr lang="fi-FI" dirty="0" smtClean="0"/>
              <a:t> 10 companies/country </a:t>
            </a:r>
            <a:r>
              <a:rPr lang="fi-FI" dirty="0" smtClean="0">
                <a:sym typeface="Wingdings" panose="05000000000000000000" pitchFamily="2" charset="2"/>
              </a:rPr>
              <a:t> </a:t>
            </a:r>
            <a:r>
              <a:rPr lang="fi-FI" dirty="0" err="1" smtClean="0">
                <a:sym typeface="Wingdings" panose="05000000000000000000" pitchFamily="2" charset="2"/>
              </a:rPr>
              <a:t>web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page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survey</a:t>
            </a:r>
            <a:r>
              <a:rPr lang="fi-FI" dirty="0" smtClean="0">
                <a:sym typeface="Wingdings" panose="05000000000000000000" pitchFamily="2" charset="2"/>
              </a:rPr>
              <a:t>  </a:t>
            </a:r>
            <a:r>
              <a:rPr lang="fi-FI" dirty="0" err="1" smtClean="0">
                <a:sym typeface="Wingdings" panose="05000000000000000000" pitchFamily="2" charset="2"/>
              </a:rPr>
              <a:t>list</a:t>
            </a:r>
            <a:r>
              <a:rPr lang="fi-FI" dirty="0" smtClean="0">
                <a:sym typeface="Wingdings" panose="05000000000000000000" pitchFamily="2" charset="2"/>
              </a:rPr>
              <a:t> of </a:t>
            </a:r>
            <a:r>
              <a:rPr lang="fi-FI" dirty="0" err="1" smtClean="0">
                <a:sym typeface="Wingdings" panose="05000000000000000000" pitchFamily="2" charset="2"/>
              </a:rPr>
              <a:t>the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needs</a:t>
            </a:r>
            <a:r>
              <a:rPr lang="fi-FI" dirty="0" smtClean="0">
                <a:sym typeface="Wingdings" panose="05000000000000000000" pitchFamily="2" charset="2"/>
              </a:rPr>
              <a:t> for </a:t>
            </a:r>
            <a:r>
              <a:rPr lang="fi-FI" dirty="0" err="1" smtClean="0">
                <a:sym typeface="Wingdings" panose="05000000000000000000" pitchFamily="2" charset="2"/>
              </a:rPr>
              <a:t>improvement</a:t>
            </a:r>
            <a:r>
              <a:rPr lang="fi-FI" dirty="0" smtClean="0">
                <a:sym typeface="Wingdings" panose="05000000000000000000" pitchFamily="2" charset="2"/>
              </a:rPr>
              <a:t>, </a:t>
            </a:r>
            <a:r>
              <a:rPr lang="fi-FI" dirty="0" err="1" smtClean="0">
                <a:sym typeface="Wingdings" panose="05000000000000000000" pitchFamily="2" charset="2"/>
              </a:rPr>
              <a:t>personalised</a:t>
            </a:r>
            <a:r>
              <a:rPr lang="fi-FI" dirty="0" smtClean="0">
                <a:sym typeface="Wingdings" panose="05000000000000000000" pitchFamily="2" charset="2"/>
              </a:rPr>
              <a:t> help for </a:t>
            </a:r>
            <a:r>
              <a:rPr lang="fi-FI" dirty="0" err="1" smtClean="0">
                <a:sym typeface="Wingdings" panose="05000000000000000000" pitchFamily="2" charset="2"/>
              </a:rPr>
              <a:t>the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entrepreneurs</a:t>
            </a:r>
            <a:endParaRPr lang="fi-FI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>
                <a:sym typeface="Wingdings" panose="05000000000000000000" pitchFamily="2" charset="2"/>
              </a:rPr>
              <a:t>Co-operation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discussions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going</a:t>
            </a:r>
            <a:r>
              <a:rPr lang="fi-FI" dirty="0" smtClean="0">
                <a:sym typeface="Wingdings" panose="05000000000000000000" pitchFamily="2" charset="2"/>
              </a:rPr>
              <a:t> on </a:t>
            </a:r>
            <a:r>
              <a:rPr lang="fi-FI" dirty="0" err="1" smtClean="0">
                <a:sym typeface="Wingdings" panose="05000000000000000000" pitchFamily="2" charset="2"/>
              </a:rPr>
              <a:t>with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Visit</a:t>
            </a:r>
            <a:r>
              <a:rPr lang="fi-FI" dirty="0" smtClean="0">
                <a:sym typeface="Wingdings" panose="05000000000000000000" pitchFamily="2" charset="2"/>
              </a:rPr>
              <a:t> Finland on </a:t>
            </a:r>
            <a:r>
              <a:rPr lang="fi-FI" dirty="0" err="1" smtClean="0">
                <a:sym typeface="Wingdings" panose="05000000000000000000" pitchFamily="2" charset="2"/>
              </a:rPr>
              <a:t>the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Visit</a:t>
            </a:r>
            <a:r>
              <a:rPr lang="fi-FI" dirty="0" smtClean="0">
                <a:sym typeface="Wingdings" panose="05000000000000000000" pitchFamily="2" charset="2"/>
              </a:rPr>
              <a:t> Finland Academy –</a:t>
            </a:r>
            <a:r>
              <a:rPr lang="fi-FI" dirty="0" err="1" smtClean="0">
                <a:sym typeface="Wingdings" panose="05000000000000000000" pitchFamily="2" charset="2"/>
              </a:rPr>
              <a:t>requirements</a:t>
            </a:r>
            <a:r>
              <a:rPr lang="fi-FI" dirty="0" smtClean="0">
                <a:sym typeface="Wingdings" panose="05000000000000000000" pitchFamily="2" charset="2"/>
              </a:rPr>
              <a:t>/</a:t>
            </a:r>
            <a:r>
              <a:rPr lang="fi-FI" dirty="0" err="1" smtClean="0">
                <a:sym typeface="Wingdings" panose="05000000000000000000" pitchFamily="2" charset="2"/>
              </a:rPr>
              <a:t>package</a:t>
            </a:r>
            <a:r>
              <a:rPr lang="fi-FI" dirty="0" smtClean="0">
                <a:sym typeface="Wingdings" panose="05000000000000000000" pitchFamily="2" charset="2"/>
              </a:rPr>
              <a:t>.</a:t>
            </a:r>
          </a:p>
          <a:p>
            <a:endParaRPr lang="fi-FI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87824" y="549275"/>
            <a:ext cx="5832326" cy="1150938"/>
          </a:xfrm>
        </p:spPr>
        <p:txBody>
          <a:bodyPr/>
          <a:lstStyle/>
          <a:p>
            <a:r>
              <a:rPr lang="en-US" dirty="0" smtClean="0"/>
              <a:t>Trainings (</a:t>
            </a:r>
            <a:r>
              <a:rPr lang="en-US" dirty="0" err="1" smtClean="0"/>
              <a:t>Laurea</a:t>
            </a:r>
            <a:r>
              <a:rPr lang="en-US" dirty="0" smtClean="0"/>
              <a:t>), recent activities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53" y="1063"/>
            <a:ext cx="2728892" cy="20957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18" y="6021389"/>
            <a:ext cx="2194750" cy="6645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7828" y="5994118"/>
            <a:ext cx="2694666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/>
              <a:t>Co-operation</a:t>
            </a:r>
            <a:r>
              <a:rPr lang="fi-FI" dirty="0" smtClean="0"/>
              <a:t> </a:t>
            </a:r>
            <a:r>
              <a:rPr lang="fi-FI" dirty="0" err="1" smtClean="0"/>
              <a:t>negotitations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Visit</a:t>
            </a:r>
            <a:r>
              <a:rPr lang="fi-FI" dirty="0" smtClean="0"/>
              <a:t> Finland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>
                <a:sym typeface="Wingdings" panose="05000000000000000000" pitchFamily="2" charset="2"/>
              </a:rPr>
              <a:t>Plans</a:t>
            </a:r>
            <a:r>
              <a:rPr lang="fi-FI" dirty="0" smtClean="0">
                <a:sym typeface="Wingdings" panose="05000000000000000000" pitchFamily="2" charset="2"/>
              </a:rPr>
              <a:t> to </a:t>
            </a:r>
            <a:r>
              <a:rPr lang="fi-FI" dirty="0" err="1" smtClean="0">
                <a:sym typeface="Wingdings" panose="05000000000000000000" pitchFamily="2" charset="2"/>
              </a:rPr>
              <a:t>organise</a:t>
            </a:r>
            <a:r>
              <a:rPr lang="fi-FI" dirty="0" smtClean="0">
                <a:sym typeface="Wingdings" panose="05000000000000000000" pitchFamily="2" charset="2"/>
              </a:rPr>
              <a:t> FAM </a:t>
            </a:r>
            <a:r>
              <a:rPr lang="fi-FI" dirty="0" err="1" smtClean="0">
                <a:sym typeface="Wingdings" panose="05000000000000000000" pitchFamily="2" charset="2"/>
              </a:rPr>
              <a:t>visit</a:t>
            </a:r>
            <a:r>
              <a:rPr lang="fi-FI" dirty="0" smtClean="0">
                <a:sym typeface="Wingdings" panose="05000000000000000000" pitchFamily="2" charset="2"/>
              </a:rPr>
              <a:t> at </a:t>
            </a:r>
            <a:r>
              <a:rPr lang="fi-FI" dirty="0" err="1" smtClean="0">
                <a:sym typeface="Wingdings" panose="05000000000000000000" pitchFamily="2" charset="2"/>
              </a:rPr>
              <a:t>the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early</a:t>
            </a:r>
            <a:r>
              <a:rPr lang="fi-FI" dirty="0" smtClean="0">
                <a:sym typeface="Wingdings" panose="05000000000000000000" pitchFamily="2" charset="2"/>
              </a:rPr>
              <a:t> summer 2017 (</a:t>
            </a:r>
            <a:r>
              <a:rPr lang="fi-FI" dirty="0" err="1" smtClean="0">
                <a:sym typeface="Wingdings" panose="05000000000000000000" pitchFamily="2" charset="2"/>
              </a:rPr>
              <a:t>not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confirmed</a:t>
            </a:r>
            <a:r>
              <a:rPr lang="fi-FI" dirty="0" smtClean="0">
                <a:sym typeface="Wingdings" panose="05000000000000000000" pitchFamily="2" charset="2"/>
              </a:rPr>
              <a:t> </a:t>
            </a:r>
            <a:r>
              <a:rPr lang="fi-FI" dirty="0" err="1" smtClean="0">
                <a:sym typeface="Wingdings" panose="05000000000000000000" pitchFamily="2" charset="2"/>
              </a:rPr>
              <a:t>yet</a:t>
            </a:r>
            <a:r>
              <a:rPr lang="fi-FI" dirty="0" smtClean="0">
                <a:sym typeface="Wingdings" panose="05000000000000000000" pitchFamily="2" charset="2"/>
              </a:rPr>
              <a:t>)</a:t>
            </a:r>
          </a:p>
          <a:p>
            <a:endParaRPr lang="fi-FI" dirty="0" smtClean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87824" y="549275"/>
            <a:ext cx="5832326" cy="1150938"/>
          </a:xfrm>
        </p:spPr>
        <p:txBody>
          <a:bodyPr/>
          <a:lstStyle/>
          <a:p>
            <a:r>
              <a:rPr lang="en-US" dirty="0" smtClean="0"/>
              <a:t>LUMO -activities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53" y="1063"/>
            <a:ext cx="2728892" cy="20957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18" y="6021389"/>
            <a:ext cx="2194750" cy="6645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7828" y="5994118"/>
            <a:ext cx="2694666" cy="74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2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722" y="2060848"/>
            <a:ext cx="5208236" cy="39061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Osasto / Henkilön nimi / Esityksen nimi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Preliminary ”</a:t>
            </a:r>
            <a:r>
              <a:rPr lang="fi-FI" dirty="0" err="1" smtClean="0"/>
              <a:t>results</a:t>
            </a:r>
            <a:r>
              <a:rPr lang="fi-FI" dirty="0" smtClean="0"/>
              <a:t>”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4335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1979612" y="549275"/>
            <a:ext cx="2736404" cy="1150938"/>
          </a:xfrm>
        </p:spPr>
        <p:txBody>
          <a:bodyPr/>
          <a:lstStyle/>
          <a:p>
            <a:r>
              <a:rPr lang="en-US" dirty="0" smtClean="0"/>
              <a:t>General</a:t>
            </a:r>
            <a:endParaRPr lang="fi-FI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3719" y="2060848"/>
            <a:ext cx="8244594" cy="4212569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smtClean="0"/>
              <a:t>12,8% of </a:t>
            </a:r>
            <a:r>
              <a:rPr lang="fi-FI" dirty="0" err="1" smtClean="0"/>
              <a:t>Japanese</a:t>
            </a:r>
            <a:r>
              <a:rPr lang="fi-FI" dirty="0" smtClean="0"/>
              <a:t> </a:t>
            </a:r>
            <a:r>
              <a:rPr lang="fi-FI" dirty="0" err="1" smtClean="0"/>
              <a:t>travel</a:t>
            </a:r>
            <a:r>
              <a:rPr lang="fi-FI" dirty="0" smtClean="0"/>
              <a:t> </a:t>
            </a:r>
            <a:r>
              <a:rPr lang="fi-FI" dirty="0" err="1" smtClean="0"/>
              <a:t>overseas</a:t>
            </a:r>
            <a:r>
              <a:rPr lang="fi-FI" dirty="0" smtClean="0"/>
              <a:t>, of </a:t>
            </a: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approx</a:t>
            </a:r>
            <a:r>
              <a:rPr lang="fi-FI" dirty="0" smtClean="0"/>
              <a:t> 94% </a:t>
            </a:r>
            <a:r>
              <a:rPr lang="fi-FI" dirty="0" err="1" smtClean="0"/>
              <a:t>come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major</a:t>
            </a:r>
            <a:r>
              <a:rPr lang="fi-FI" dirty="0" smtClean="0"/>
              <a:t> </a:t>
            </a:r>
            <a:r>
              <a:rPr lang="fi-FI" dirty="0" err="1" smtClean="0"/>
              <a:t>cities</a:t>
            </a:r>
            <a:r>
              <a:rPr lang="fi-FI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smtClean="0"/>
              <a:t>Travel </a:t>
            </a:r>
            <a:r>
              <a:rPr lang="fi-FI" dirty="0" err="1" smtClean="0"/>
              <a:t>agencies</a:t>
            </a:r>
            <a:r>
              <a:rPr lang="fi-FI" dirty="0" smtClean="0"/>
              <a:t> </a:t>
            </a:r>
            <a:r>
              <a:rPr lang="fi-FI" dirty="0" err="1" smtClean="0"/>
              <a:t>aim</a:t>
            </a:r>
            <a:r>
              <a:rPr lang="fi-FI" dirty="0" smtClean="0"/>
              <a:t> to </a:t>
            </a:r>
            <a:r>
              <a:rPr lang="fi-FI" dirty="0" err="1" smtClean="0"/>
              <a:t>increase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amount</a:t>
            </a:r>
            <a:r>
              <a:rPr lang="fi-FI" dirty="0" smtClean="0"/>
              <a:t> to 20 milj. </a:t>
            </a:r>
            <a:r>
              <a:rPr lang="fi-FI" dirty="0" err="1" smtClean="0"/>
              <a:t>people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2020.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smtClean="0"/>
              <a:t>Europe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popular</a:t>
            </a:r>
            <a:r>
              <a:rPr lang="fi-FI" dirty="0" smtClean="0"/>
              <a:t> </a:t>
            </a:r>
            <a:r>
              <a:rPr lang="fi-FI" dirty="0" err="1" smtClean="0"/>
              <a:t>destination</a:t>
            </a:r>
            <a:r>
              <a:rPr lang="fi-FI" dirty="0" smtClean="0"/>
              <a:t> at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moment</a:t>
            </a:r>
            <a:r>
              <a:rPr lang="fi-FI" dirty="0" smtClean="0"/>
              <a:t>, </a:t>
            </a:r>
            <a:r>
              <a:rPr lang="fi-FI" dirty="0" err="1" smtClean="0"/>
              <a:t>e.g</a:t>
            </a:r>
            <a:r>
              <a:rPr lang="fi-FI" dirty="0" smtClean="0"/>
              <a:t>. in France &amp; </a:t>
            </a:r>
            <a:r>
              <a:rPr lang="fi-FI" dirty="0" err="1" smtClean="0"/>
              <a:t>Belgium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amount</a:t>
            </a:r>
            <a:r>
              <a:rPr lang="fi-FI" dirty="0" smtClean="0"/>
              <a:t> of </a:t>
            </a:r>
            <a:r>
              <a:rPr lang="fi-FI" dirty="0" err="1" smtClean="0"/>
              <a:t>Japanese</a:t>
            </a:r>
            <a:r>
              <a:rPr lang="fi-FI" dirty="0" smtClean="0"/>
              <a:t> </a:t>
            </a:r>
            <a:r>
              <a:rPr lang="fi-FI" dirty="0" err="1" smtClean="0"/>
              <a:t>tourists</a:t>
            </a:r>
            <a:r>
              <a:rPr lang="fi-FI" dirty="0" smtClean="0"/>
              <a:t> </a:t>
            </a:r>
            <a:r>
              <a:rPr lang="fi-FI" dirty="0" err="1" smtClean="0"/>
              <a:t>has</a:t>
            </a:r>
            <a:r>
              <a:rPr lang="fi-FI" dirty="0" smtClean="0"/>
              <a:t> </a:t>
            </a:r>
            <a:r>
              <a:rPr lang="fi-FI" dirty="0" err="1" smtClean="0"/>
              <a:t>decreased</a:t>
            </a:r>
            <a:r>
              <a:rPr lang="fi-FI" dirty="0" smtClean="0"/>
              <a:t> 60-70%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/>
              <a:t>Mainly</a:t>
            </a:r>
            <a:r>
              <a:rPr lang="fi-FI" dirty="0" smtClean="0"/>
              <a:t> at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moment</a:t>
            </a:r>
            <a:r>
              <a:rPr lang="fi-FI" dirty="0" smtClean="0"/>
              <a:t> </a:t>
            </a:r>
            <a:r>
              <a:rPr lang="fi-FI" dirty="0" err="1" smtClean="0"/>
              <a:t>experienced</a:t>
            </a:r>
            <a:r>
              <a:rPr lang="fi-FI" dirty="0" smtClean="0"/>
              <a:t> </a:t>
            </a:r>
            <a:r>
              <a:rPr lang="fi-FI" dirty="0" err="1" smtClean="0"/>
              <a:t>travellers</a:t>
            </a:r>
            <a:r>
              <a:rPr lang="fi-FI" dirty="0"/>
              <a:t> </a:t>
            </a:r>
            <a:r>
              <a:rPr lang="fi-FI" dirty="0" err="1" smtClean="0"/>
              <a:t>through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travel</a:t>
            </a:r>
            <a:r>
              <a:rPr lang="fi-FI" dirty="0" smtClean="0"/>
              <a:t> </a:t>
            </a:r>
            <a:r>
              <a:rPr lang="fi-FI" dirty="0" err="1" smtClean="0"/>
              <a:t>agencies</a:t>
            </a:r>
            <a:endParaRPr lang="fi-FI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Can </a:t>
            </a:r>
            <a:r>
              <a:rPr lang="en-US" dirty="0"/>
              <a:t>also be divided into two groups, individualistic travelers and more conservative travelers. </a:t>
            </a:r>
            <a:endParaRPr lang="fi-FI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/>
              <a:t>However</a:t>
            </a:r>
            <a:r>
              <a:rPr lang="fi-FI" dirty="0" smtClean="0"/>
              <a:t>, </a:t>
            </a:r>
            <a:r>
              <a:rPr lang="fi-FI" dirty="0" err="1" smtClean="0"/>
              <a:t>aim</a:t>
            </a:r>
            <a:r>
              <a:rPr lang="fi-FI" dirty="0" smtClean="0"/>
              <a:t> to </a:t>
            </a:r>
            <a:r>
              <a:rPr lang="fi-FI" dirty="0" err="1" smtClean="0"/>
              <a:t>link</a:t>
            </a:r>
            <a:r>
              <a:rPr lang="fi-FI" dirty="0" smtClean="0"/>
              <a:t> </a:t>
            </a:r>
            <a:r>
              <a:rPr lang="fi-FI" dirty="0" err="1" smtClean="0"/>
              <a:t>travelling</a:t>
            </a:r>
            <a:r>
              <a:rPr lang="fi-FI" dirty="0" smtClean="0"/>
              <a:t> </a:t>
            </a:r>
            <a:r>
              <a:rPr lang="fi-FI" dirty="0" err="1" smtClean="0"/>
              <a:t>overseas</a:t>
            </a:r>
            <a:r>
              <a:rPr lang="fi-FI" dirty="0" smtClean="0"/>
              <a:t>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strongly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”</a:t>
            </a:r>
            <a:r>
              <a:rPr lang="fi-FI" dirty="0" err="1" smtClean="0"/>
              <a:t>lifecycle</a:t>
            </a:r>
            <a:r>
              <a:rPr lang="fi-FI" dirty="0" smtClean="0"/>
              <a:t> of </a:t>
            </a:r>
            <a:r>
              <a:rPr lang="fi-FI" dirty="0" err="1" smtClean="0"/>
              <a:t>people</a:t>
            </a:r>
            <a:r>
              <a:rPr lang="fi-FI" dirty="0" smtClean="0"/>
              <a:t>”.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i-FI" dirty="0" err="1" smtClean="0"/>
              <a:t>Tourism</a:t>
            </a:r>
            <a:r>
              <a:rPr lang="fi-FI" dirty="0" smtClean="0"/>
              <a:t> </a:t>
            </a:r>
            <a:r>
              <a:rPr lang="fi-FI" dirty="0" err="1" smtClean="0"/>
              <a:t>industry</a:t>
            </a:r>
            <a:r>
              <a:rPr lang="fi-FI" dirty="0" smtClean="0"/>
              <a:t> is </a:t>
            </a:r>
            <a:r>
              <a:rPr lang="fi-FI" dirty="0" err="1" smtClean="0"/>
              <a:t>growing</a:t>
            </a:r>
            <a:r>
              <a:rPr lang="fi-FI" dirty="0" smtClean="0"/>
              <a:t> </a:t>
            </a:r>
            <a:r>
              <a:rPr lang="fi-FI" dirty="0" err="1" smtClean="0"/>
              <a:t>faster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travel</a:t>
            </a:r>
            <a:r>
              <a:rPr lang="fi-FI" dirty="0" smtClean="0"/>
              <a:t> </a:t>
            </a:r>
            <a:r>
              <a:rPr lang="fi-FI" dirty="0" err="1" smtClean="0"/>
              <a:t>agencies</a:t>
            </a:r>
            <a:r>
              <a:rPr lang="fi-FI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Baltic and Japanese mentality was similar- reserved/shy and polite.</a:t>
            </a:r>
            <a:endParaRPr lang="fi-FI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761" y="-333275"/>
            <a:ext cx="3209901" cy="240742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1259632" y="1989139"/>
            <a:ext cx="7560518" cy="4032250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Increasing, FIN already quite familiar, Baltic countries still a bit unknown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Finnair has 4 direct flights from Tokyo daily, excellent connections from several cities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 smtClean="0"/>
              <a:t>There</a:t>
            </a:r>
            <a:r>
              <a:rPr lang="fi-FI" dirty="0" smtClean="0"/>
              <a:t> is an </a:t>
            </a:r>
            <a:r>
              <a:rPr lang="fi-FI" dirty="0" err="1" smtClean="0"/>
              <a:t>interest</a:t>
            </a:r>
            <a:r>
              <a:rPr lang="fi-FI" dirty="0" smtClean="0"/>
              <a:t> to </a:t>
            </a:r>
            <a:r>
              <a:rPr lang="fi-FI" dirty="0" err="1" smtClean="0"/>
              <a:t>visit</a:t>
            </a:r>
            <a:r>
              <a:rPr lang="fi-FI" dirty="0" smtClean="0"/>
              <a:t> </a:t>
            </a:r>
            <a:r>
              <a:rPr lang="fi-FI" dirty="0" err="1" smtClean="0"/>
              <a:t>several</a:t>
            </a:r>
            <a:r>
              <a:rPr lang="fi-FI" dirty="0" smtClean="0"/>
              <a:t> </a:t>
            </a:r>
            <a:r>
              <a:rPr lang="fi-FI" dirty="0" err="1" smtClean="0"/>
              <a:t>countries</a:t>
            </a:r>
            <a:r>
              <a:rPr lang="fi-FI" dirty="0" smtClean="0"/>
              <a:t> at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r>
              <a:rPr lang="fi-FI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Nordic/Baltic triangle or square –products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Three Baltic-countries products (EE, LAT, LIT)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first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r>
              <a:rPr lang="fi-FI" dirty="0" smtClean="0"/>
              <a:t> </a:t>
            </a:r>
            <a:r>
              <a:rPr lang="fi-FI" dirty="0" err="1" smtClean="0"/>
              <a:t>traveller</a:t>
            </a:r>
            <a:r>
              <a:rPr lang="fi-FI" dirty="0" smtClean="0"/>
              <a:t> </a:t>
            </a:r>
            <a:r>
              <a:rPr lang="fi-FI" dirty="0" err="1" smtClean="0"/>
              <a:t>typically</a:t>
            </a:r>
            <a:r>
              <a:rPr lang="fi-FI" dirty="0" smtClean="0"/>
              <a:t> go for </a:t>
            </a:r>
            <a:r>
              <a:rPr lang="fi-FI" dirty="0" err="1" smtClean="0"/>
              <a:t>the</a:t>
            </a:r>
            <a:r>
              <a:rPr lang="fi-FI" dirty="0" smtClean="0"/>
              <a:t> main </a:t>
            </a:r>
            <a:r>
              <a:rPr lang="fi-FI" dirty="0" err="1" smtClean="0"/>
              <a:t>tourist</a:t>
            </a:r>
            <a:r>
              <a:rPr lang="fi-FI" dirty="0" smtClean="0"/>
              <a:t> </a:t>
            </a:r>
            <a:r>
              <a:rPr lang="fi-FI" dirty="0" err="1" smtClean="0"/>
              <a:t>attractions</a:t>
            </a:r>
            <a:r>
              <a:rPr lang="fi-FI" dirty="0" smtClean="0"/>
              <a:t>, </a:t>
            </a:r>
            <a:r>
              <a:rPr lang="fi-FI" dirty="0" err="1" smtClean="0"/>
              <a:t>however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number</a:t>
            </a:r>
            <a:r>
              <a:rPr lang="fi-FI" dirty="0" smtClean="0"/>
              <a:t> of </a:t>
            </a:r>
            <a:r>
              <a:rPr lang="fi-FI" dirty="0" err="1" smtClean="0"/>
              <a:t>repeat</a:t>
            </a:r>
            <a:r>
              <a:rPr lang="fi-FI" dirty="0" smtClean="0"/>
              <a:t> </a:t>
            </a:r>
            <a:r>
              <a:rPr lang="fi-FI" dirty="0" err="1" smtClean="0"/>
              <a:t>travellers</a:t>
            </a:r>
            <a:r>
              <a:rPr lang="fi-FI" dirty="0" smtClean="0"/>
              <a:t> is </a:t>
            </a:r>
            <a:r>
              <a:rPr lang="fi-FI" dirty="0" err="1" smtClean="0"/>
              <a:t>high</a:t>
            </a:r>
            <a:r>
              <a:rPr lang="fi-FI" dirty="0" smtClean="0"/>
              <a:t>! (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so</a:t>
            </a:r>
            <a:r>
              <a:rPr lang="fi-FI" dirty="0" smtClean="0"/>
              <a:t> </a:t>
            </a:r>
            <a:r>
              <a:rPr lang="fi-FI" dirty="0" err="1" smtClean="0"/>
              <a:t>according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lit.review</a:t>
            </a:r>
            <a:r>
              <a:rPr lang="fi-FI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Finland, on the winter season, the destination is mainly Lapland and on the summer South Finland. </a:t>
            </a: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i-FI" dirty="0" smtClean="0"/>
          </a:p>
          <a:p>
            <a:endParaRPr lang="fi-FI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840538" cy="1150938"/>
          </a:xfrm>
        </p:spPr>
        <p:txBody>
          <a:bodyPr>
            <a:normAutofit/>
          </a:bodyPr>
          <a:lstStyle/>
          <a:p>
            <a:r>
              <a:rPr lang="fi-FI" sz="2800" dirty="0" err="1" smtClean="0"/>
              <a:t>Interest</a:t>
            </a:r>
            <a:r>
              <a:rPr lang="fi-FI" sz="2800" dirty="0" smtClean="0"/>
              <a:t> </a:t>
            </a:r>
            <a:r>
              <a:rPr lang="fi-FI" sz="2800" dirty="0" err="1" smtClean="0"/>
              <a:t>towards</a:t>
            </a:r>
            <a:r>
              <a:rPr lang="fi-FI" sz="2800" dirty="0" smtClean="0"/>
              <a:t> FIN, EE, LAT, </a:t>
            </a:r>
            <a:r>
              <a:rPr lang="fi-FI" sz="2800" dirty="0" err="1" smtClean="0"/>
              <a:t>based</a:t>
            </a:r>
            <a:r>
              <a:rPr lang="fi-FI" sz="2800" dirty="0" smtClean="0"/>
              <a:t> on </a:t>
            </a:r>
            <a:r>
              <a:rPr lang="fi-FI" sz="2800" dirty="0" err="1" smtClean="0"/>
              <a:t>the</a:t>
            </a:r>
            <a:r>
              <a:rPr lang="fi-FI" sz="2800" smtClean="0"/>
              <a:t> JATA interviews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58759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1115617" y="1592796"/>
            <a:ext cx="7704534" cy="4032250"/>
          </a:xfrm>
        </p:spPr>
        <p:txBody>
          <a:bodyPr>
            <a:normAutofit/>
          </a:bodyPr>
          <a:lstStyle/>
          <a:p>
            <a:pPr lvl="1">
              <a:buClr>
                <a:srgbClr val="1E5C2E"/>
              </a:buClr>
            </a:pP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most</a:t>
            </a:r>
            <a:r>
              <a:rPr lang="fi-FI" sz="2400" dirty="0" smtClean="0"/>
              <a:t> </a:t>
            </a:r>
            <a:r>
              <a:rPr lang="fi-FI" sz="2400" dirty="0" err="1" smtClean="0"/>
              <a:t>highlighted</a:t>
            </a:r>
            <a:r>
              <a:rPr lang="fi-FI" sz="2400" dirty="0" smtClean="0"/>
              <a:t> </a:t>
            </a:r>
            <a:r>
              <a:rPr lang="fi-FI" sz="2400" dirty="0" err="1" smtClean="0"/>
              <a:t>small</a:t>
            </a:r>
            <a:r>
              <a:rPr lang="fi-FI" sz="2400" dirty="0" smtClean="0"/>
              <a:t> </a:t>
            </a:r>
            <a:r>
              <a:rPr lang="fi-FI" sz="2400" dirty="0" err="1" smtClean="0"/>
              <a:t>groups</a:t>
            </a:r>
            <a:r>
              <a:rPr lang="fi-FI" sz="2400" dirty="0" smtClean="0"/>
              <a:t> in </a:t>
            </a: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interviews</a:t>
            </a:r>
            <a:r>
              <a:rPr lang="fi-FI" sz="2400" dirty="0" smtClean="0"/>
              <a:t>: </a:t>
            </a:r>
            <a:r>
              <a:rPr lang="fi-FI" sz="2400" dirty="0" err="1" smtClean="0"/>
              <a:t>couples</a:t>
            </a:r>
            <a:r>
              <a:rPr lang="fi-FI" sz="2400" dirty="0" smtClean="0"/>
              <a:t>, </a:t>
            </a:r>
            <a:r>
              <a:rPr lang="fi-FI" sz="2400" dirty="0" err="1" smtClean="0"/>
              <a:t>mother-daughter</a:t>
            </a:r>
            <a:r>
              <a:rPr lang="fi-FI" sz="2400" dirty="0" smtClean="0"/>
              <a:t> </a:t>
            </a:r>
            <a:r>
              <a:rPr lang="fi-FI" sz="2400" dirty="0" err="1" smtClean="0"/>
              <a:t>combinations</a:t>
            </a:r>
            <a:r>
              <a:rPr lang="fi-FI" sz="2400" dirty="0" smtClean="0"/>
              <a:t>, </a:t>
            </a:r>
            <a:r>
              <a:rPr lang="fi-FI" sz="2400" dirty="0" err="1" smtClean="0"/>
              <a:t>experienced</a:t>
            </a:r>
            <a:r>
              <a:rPr lang="fi-FI" sz="2400" dirty="0" smtClean="0"/>
              <a:t> </a:t>
            </a:r>
            <a:r>
              <a:rPr lang="fi-FI" sz="2400" dirty="0" err="1" smtClean="0"/>
              <a:t>travellers</a:t>
            </a:r>
            <a:endParaRPr lang="fi-FI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err="1" smtClean="0"/>
              <a:t>According</a:t>
            </a:r>
            <a:r>
              <a:rPr lang="fi-FI" sz="2400" dirty="0" smtClean="0"/>
              <a:t> to </a:t>
            </a: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lit.rev</a:t>
            </a:r>
            <a:r>
              <a:rPr lang="fi-FI" sz="2400" dirty="0"/>
              <a:t> </a:t>
            </a:r>
            <a:r>
              <a:rPr lang="fi-FI" sz="2400" dirty="0" smtClean="0"/>
              <a:t>(FIN): </a:t>
            </a:r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fi-FI" dirty="0" err="1" smtClean="0"/>
              <a:t>Elderly</a:t>
            </a:r>
            <a:r>
              <a:rPr lang="fi-FI" dirty="0" smtClean="0"/>
              <a:t> </a:t>
            </a:r>
            <a:r>
              <a:rPr lang="fi-FI" dirty="0" err="1" smtClean="0"/>
              <a:t>people</a:t>
            </a:r>
            <a:r>
              <a:rPr lang="fi-FI" dirty="0" smtClean="0"/>
              <a:t> (</a:t>
            </a:r>
            <a:r>
              <a:rPr lang="fi-FI" dirty="0" err="1" smtClean="0"/>
              <a:t>groups</a:t>
            </a:r>
            <a:r>
              <a:rPr lang="fi-FI" dirty="0" smtClean="0"/>
              <a:t>)</a:t>
            </a:r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fi-FI" dirty="0" smtClean="0"/>
              <a:t>Young </a:t>
            </a:r>
            <a:r>
              <a:rPr lang="fi-FI" dirty="0" err="1" smtClean="0"/>
              <a:t>couples</a:t>
            </a:r>
            <a:r>
              <a:rPr lang="fi-FI" dirty="0" smtClean="0"/>
              <a:t> (</a:t>
            </a:r>
            <a:r>
              <a:rPr lang="fi-FI" dirty="0" err="1" smtClean="0"/>
              <a:t>under</a:t>
            </a:r>
            <a:r>
              <a:rPr lang="fi-FI" dirty="0" smtClean="0"/>
              <a:t> 35),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children</a:t>
            </a:r>
            <a:r>
              <a:rPr lang="fi-FI" dirty="0" smtClean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without</a:t>
            </a:r>
            <a:endParaRPr lang="fi-FI" dirty="0" smtClean="0"/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fi-FI" dirty="0" err="1" smtClean="0"/>
              <a:t>Youngish</a:t>
            </a:r>
            <a:r>
              <a:rPr lang="fi-FI" dirty="0" smtClean="0"/>
              <a:t> </a:t>
            </a:r>
            <a:r>
              <a:rPr lang="fi-FI" dirty="0" err="1" smtClean="0"/>
              <a:t>women</a:t>
            </a:r>
            <a:endParaRPr lang="fi-FI" dirty="0" smtClean="0"/>
          </a:p>
          <a:p>
            <a:pPr marL="608013" lvl="1" indent="-342900">
              <a:buFont typeface="Arial" panose="020B0604020202020204" pitchFamily="34" charset="0"/>
              <a:buChar char="•"/>
            </a:pPr>
            <a:endParaRPr lang="fi-FI" dirty="0" smtClean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1907704" y="588625"/>
            <a:ext cx="6840538" cy="1150938"/>
          </a:xfrm>
        </p:spPr>
        <p:txBody>
          <a:bodyPr>
            <a:normAutofit/>
          </a:bodyPr>
          <a:lstStyle/>
          <a:p>
            <a:r>
              <a:rPr lang="fi-FI" sz="2600" dirty="0" err="1" smtClean="0"/>
              <a:t>Segments</a:t>
            </a:r>
            <a:endParaRPr lang="fi-FI" sz="2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988" y="4505358"/>
            <a:ext cx="4670329" cy="22974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1114372" y="1739563"/>
            <a:ext cx="7704534" cy="4032250"/>
          </a:xfrm>
        </p:spPr>
        <p:txBody>
          <a:bodyPr>
            <a:normAutofit/>
          </a:bodyPr>
          <a:lstStyle/>
          <a:p>
            <a:pPr lvl="1">
              <a:buClr>
                <a:srgbClr val="1E5C2E"/>
              </a:buClr>
            </a:pPr>
            <a:endParaRPr lang="fi-FI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err="1" smtClean="0"/>
              <a:t>Safety</a:t>
            </a:r>
            <a:r>
              <a:rPr lang="fi-FI" sz="2400" dirty="0" smtClean="0"/>
              <a:t> </a:t>
            </a:r>
            <a:r>
              <a:rPr lang="fi-FI" sz="2400" dirty="0" err="1" smtClean="0"/>
              <a:t>important</a:t>
            </a:r>
            <a:r>
              <a:rPr lang="fi-FI" sz="2400" dirty="0" smtClean="0"/>
              <a:t>, </a:t>
            </a:r>
            <a:r>
              <a:rPr lang="fi-FI" sz="2400" dirty="0" err="1" smtClean="0"/>
              <a:t>therefore</a:t>
            </a:r>
            <a:r>
              <a:rPr lang="fi-FI" sz="2400" dirty="0" smtClean="0"/>
              <a:t>, </a:t>
            </a:r>
            <a:r>
              <a:rPr lang="fi-FI" sz="2400" dirty="0" err="1" smtClean="0"/>
              <a:t>often</a:t>
            </a:r>
            <a:r>
              <a:rPr lang="fi-FI" sz="2400" dirty="0" smtClean="0"/>
              <a:t> </a:t>
            </a:r>
            <a:r>
              <a:rPr lang="fi-FI" sz="2400" dirty="0" err="1" smtClean="0"/>
              <a:t>prefer</a:t>
            </a:r>
            <a:r>
              <a:rPr lang="fi-FI" sz="2400" dirty="0" smtClean="0"/>
              <a:t> </a:t>
            </a:r>
            <a:r>
              <a:rPr lang="fi-FI" sz="2400" dirty="0" err="1" smtClean="0"/>
              <a:t>travel</a:t>
            </a:r>
            <a:r>
              <a:rPr lang="fi-FI" sz="2400" dirty="0" smtClean="0"/>
              <a:t> </a:t>
            </a:r>
            <a:r>
              <a:rPr lang="fi-FI" sz="2400" dirty="0" err="1" smtClean="0"/>
              <a:t>agencies</a:t>
            </a:r>
            <a:r>
              <a:rPr lang="fi-FI" sz="2400" dirty="0" smtClean="0"/>
              <a:t> (is </a:t>
            </a: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trend</a:t>
            </a:r>
            <a:r>
              <a:rPr lang="fi-FI" sz="2400" dirty="0" smtClean="0"/>
              <a:t> </a:t>
            </a:r>
            <a:r>
              <a:rPr lang="fi-FI" sz="2400" dirty="0" err="1" smtClean="0"/>
              <a:t>changing</a:t>
            </a:r>
            <a:r>
              <a:rPr lang="fi-FI" sz="24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err="1" smtClean="0"/>
              <a:t>Need</a:t>
            </a:r>
            <a:r>
              <a:rPr lang="fi-FI" sz="2400" dirty="0" smtClean="0"/>
              <a:t> a </a:t>
            </a:r>
            <a:r>
              <a:rPr lang="fi-FI" sz="2400" dirty="0" err="1" smtClean="0"/>
              <a:t>lot</a:t>
            </a:r>
            <a:r>
              <a:rPr lang="fi-FI" sz="2400" dirty="0" smtClean="0"/>
              <a:t> of </a:t>
            </a:r>
            <a:r>
              <a:rPr lang="fi-FI" sz="2400" dirty="0" err="1" smtClean="0"/>
              <a:t>information</a:t>
            </a:r>
            <a:r>
              <a:rPr lang="fi-FI" sz="2400" dirty="0" smtClean="0"/>
              <a:t> </a:t>
            </a:r>
            <a:r>
              <a:rPr lang="fi-FI" sz="2400" dirty="0" err="1" smtClean="0"/>
              <a:t>beforehand</a:t>
            </a:r>
            <a:endParaRPr lang="fi-FI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smtClean="0"/>
              <a:t>Language is an </a:t>
            </a:r>
            <a:r>
              <a:rPr lang="fi-FI" sz="2400" dirty="0" err="1" smtClean="0"/>
              <a:t>issue</a:t>
            </a:r>
            <a:r>
              <a:rPr lang="fi-FI" sz="2400" dirty="0" smtClean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err="1" smtClean="0"/>
              <a:t>Typical</a:t>
            </a:r>
            <a:r>
              <a:rPr lang="fi-FI" sz="2400" dirty="0" smtClean="0"/>
              <a:t> </a:t>
            </a:r>
            <a:r>
              <a:rPr lang="fi-FI" sz="2400" dirty="0" err="1" smtClean="0"/>
              <a:t>stay</a:t>
            </a:r>
            <a:r>
              <a:rPr lang="fi-FI" sz="2400" dirty="0" smtClean="0"/>
              <a:t>  5-6 </a:t>
            </a:r>
            <a:r>
              <a:rPr lang="fi-FI" sz="2400" dirty="0" err="1" smtClean="0"/>
              <a:t>nights</a:t>
            </a:r>
            <a:r>
              <a:rPr lang="fi-FI" sz="2400" dirty="0" smtClean="0"/>
              <a:t> (</a:t>
            </a:r>
            <a:r>
              <a:rPr lang="fi-FI" sz="2400" dirty="0" err="1" smtClean="0"/>
              <a:t>not</a:t>
            </a:r>
            <a:r>
              <a:rPr lang="fi-FI" sz="2400" dirty="0" smtClean="0"/>
              <a:t> </a:t>
            </a:r>
            <a:r>
              <a:rPr lang="fi-FI" sz="2400" dirty="0" err="1" smtClean="0"/>
              <a:t>according</a:t>
            </a:r>
            <a:r>
              <a:rPr lang="fi-FI" sz="2400" dirty="0" smtClean="0"/>
              <a:t> to </a:t>
            </a: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statistics</a:t>
            </a:r>
            <a:r>
              <a:rPr lang="fi-FI" sz="2400" dirty="0"/>
              <a:t>)</a:t>
            </a:r>
            <a:endParaRPr lang="fi-FI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Appreciate </a:t>
            </a:r>
            <a:r>
              <a:rPr lang="en-US" sz="2400" dirty="0"/>
              <a:t>quality, originality and good service.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Women </a:t>
            </a:r>
            <a:r>
              <a:rPr lang="en-US" sz="2400" dirty="0"/>
              <a:t>often make the decision of destination.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sz="2400" dirty="0" err="1" smtClean="0"/>
              <a:t>Often</a:t>
            </a:r>
            <a:r>
              <a:rPr lang="fi-FI" sz="2400" dirty="0" smtClean="0"/>
              <a:t> </a:t>
            </a:r>
            <a:r>
              <a:rPr lang="fi-FI" sz="2400" dirty="0" err="1" smtClean="0"/>
              <a:t>prefer</a:t>
            </a:r>
            <a:r>
              <a:rPr lang="fi-FI" sz="2400" dirty="0" smtClean="0"/>
              <a:t> to </a:t>
            </a:r>
            <a:r>
              <a:rPr lang="fi-FI" sz="2400" dirty="0" err="1" smtClean="0"/>
              <a:t>visit</a:t>
            </a:r>
            <a:r>
              <a:rPr lang="fi-FI" sz="2400" dirty="0" smtClean="0"/>
              <a:t> </a:t>
            </a:r>
            <a:r>
              <a:rPr lang="fi-FI" sz="2400" dirty="0" err="1" smtClean="0"/>
              <a:t>several</a:t>
            </a:r>
            <a:r>
              <a:rPr lang="fi-FI" sz="2400" dirty="0"/>
              <a:t> </a:t>
            </a:r>
            <a:r>
              <a:rPr lang="fi-FI" sz="2400" dirty="0" err="1" smtClean="0"/>
              <a:t>countries</a:t>
            </a:r>
            <a:r>
              <a:rPr lang="fi-FI" sz="2400" dirty="0" smtClean="0"/>
              <a:t> at </a:t>
            </a:r>
            <a:r>
              <a:rPr lang="fi-FI" sz="2400" dirty="0" err="1" smtClean="0"/>
              <a:t>the</a:t>
            </a:r>
            <a:r>
              <a:rPr lang="fi-FI" sz="2400" dirty="0" smtClean="0"/>
              <a:t> </a:t>
            </a:r>
            <a:r>
              <a:rPr lang="fi-FI" sz="2400" dirty="0" err="1" smtClean="0"/>
              <a:t>same</a:t>
            </a:r>
            <a:r>
              <a:rPr lang="fi-FI" sz="2400" dirty="0" smtClean="0"/>
              <a:t> </a:t>
            </a:r>
            <a:r>
              <a:rPr lang="fi-FI" sz="2400" dirty="0" err="1" smtClean="0"/>
              <a:t>time</a:t>
            </a:r>
            <a:endParaRPr lang="fi-FI" sz="2400" dirty="0" smtClean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Otsikko 5"/>
          <p:cNvSpPr>
            <a:spLocks noGrp="1"/>
          </p:cNvSpPr>
          <p:nvPr>
            <p:ph type="title"/>
          </p:nvPr>
        </p:nvSpPr>
        <p:spPr>
          <a:xfrm>
            <a:off x="1907704" y="588625"/>
            <a:ext cx="6840538" cy="1150938"/>
          </a:xfrm>
        </p:spPr>
        <p:txBody>
          <a:bodyPr>
            <a:normAutofit/>
          </a:bodyPr>
          <a:lstStyle/>
          <a:p>
            <a:r>
              <a:rPr lang="fi-FI" sz="2600" dirty="0" err="1" smtClean="0"/>
              <a:t>Tourists</a:t>
            </a:r>
            <a:r>
              <a:rPr lang="fi-FI" sz="2600" dirty="0" smtClean="0"/>
              <a:t>’ ”</a:t>
            </a:r>
            <a:r>
              <a:rPr lang="fi-FI" sz="2600" dirty="0" err="1" smtClean="0"/>
              <a:t>behavior</a:t>
            </a:r>
            <a:r>
              <a:rPr lang="fi-FI" sz="2600" dirty="0" smtClean="0"/>
              <a:t>”</a:t>
            </a:r>
            <a:endParaRPr lang="fi-FI" sz="2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-260530"/>
            <a:ext cx="2086665" cy="25208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789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Instead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materialism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Japanese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turning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their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interest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experiences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rural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areas</a:t>
            </a: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fi-FI" sz="2400" dirty="0" err="1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nature</a:t>
            </a: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w</a:t>
            </a:r>
            <a:r>
              <a:rPr lang="fi-FI" sz="2400" dirty="0" err="1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ellness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relaxing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silence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peace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i-FI" sz="2400" dirty="0" smtClean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i-FI" sz="2400" dirty="0" err="1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Origin</a:t>
            </a: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naturalness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health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sustainability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including</a:t>
            </a: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local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organic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food,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local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people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culture. </a:t>
            </a:r>
            <a:endParaRPr lang="fi-FI" sz="2400" dirty="0" smtClean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Security. Finland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, Estonia and Latvia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have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fi-FI" sz="2400" dirty="0" err="1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already</a:t>
            </a: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a 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image of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safe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destination</a:t>
            </a: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Trends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lit. </a:t>
            </a:r>
            <a:r>
              <a:rPr lang="fi-FI" dirty="0" err="1" smtClean="0"/>
              <a:t>review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3928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US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Japanese 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 the countries in larger picture: they are in Europe/North Europe and Scandinavia. Thus the motivations to travel these countries are also similar: </a:t>
            </a:r>
            <a:r>
              <a:rPr lang="en-US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nature, safeness, aurora borealis, novelty, </a:t>
            </a:r>
            <a:r>
              <a:rPr lang="en-US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culture. Sport 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activities are less interesting.</a:t>
            </a:r>
            <a:endParaRPr lang="fi-FI" sz="2400" dirty="0" smtClean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Finland 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characterized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design, culture and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untouchable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fi-FI" sz="2400" dirty="0" smtClean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Estonia 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characterized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culture (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e.g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Tallinn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old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town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and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nature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fi-FI" sz="2400" dirty="0" smtClean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fi-FI" sz="2400" dirty="0" smtClean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Latvia 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characterized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culture (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e.g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i-FI" sz="2400" dirty="0" err="1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Riga</a:t>
            </a:r>
            <a:r>
              <a:rPr lang="fi-FI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  <a:endParaRPr lang="fi-FI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Image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countries</a:t>
            </a:r>
            <a:r>
              <a:rPr lang="fi-FI" dirty="0" smtClean="0"/>
              <a:t> (</a:t>
            </a:r>
            <a:r>
              <a:rPr lang="fi-FI" dirty="0" err="1" smtClean="0"/>
              <a:t>lit.review</a:t>
            </a:r>
            <a:r>
              <a:rPr lang="fi-FI" dirty="0" smtClean="0"/>
              <a:t>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9195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59632" y="1989139"/>
            <a:ext cx="7560518" cy="403225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Not </a:t>
            </a:r>
            <a:r>
              <a:rPr lang="en-US" dirty="0"/>
              <a:t>likely visit rural destinations in all countries, but the main “route” would go through cities. In addition, in one place also a rural experience could be added. </a:t>
            </a:r>
            <a:endParaRPr lang="en-US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Day trips of 1-2 night stays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Travel time must not exceed 30 min-1h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Local food, nature relaxation the main attractions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Some “soft activities” must be </a:t>
            </a:r>
            <a:r>
              <a:rPr lang="en-US" dirty="0" err="1" smtClean="0"/>
              <a:t>organinsed</a:t>
            </a:r>
            <a:r>
              <a:rPr lang="en-US" dirty="0" smtClean="0"/>
              <a:t>, not too demanding though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Catering services +, at least breakfast needed!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 smtClean="0"/>
              <a:t>“Reception” needed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5724-97BC-4BD1-A4CC-983250FA4695}" type="datetime1">
              <a:rPr lang="fi-FI" smtClean="0"/>
              <a:pPr/>
              <a:t>31.10.2017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059335-AFD3-4DED-970B-1AD46A147785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Potential</a:t>
            </a:r>
            <a:r>
              <a:rPr lang="fi-FI" dirty="0" smtClean="0"/>
              <a:t> of </a:t>
            </a:r>
            <a:r>
              <a:rPr lang="fi-FI" dirty="0" err="1" smtClean="0"/>
              <a:t>rural</a:t>
            </a:r>
            <a:r>
              <a:rPr lang="fi-FI" dirty="0" smtClean="0"/>
              <a:t> </a:t>
            </a:r>
            <a:r>
              <a:rPr lang="fi-FI" dirty="0" err="1" smtClean="0"/>
              <a:t>tourism</a:t>
            </a:r>
            <a:endParaRPr lang="fi-FI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095" y="5120407"/>
            <a:ext cx="2402619" cy="180196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3298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lsingin Yliopisto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1652</TotalTime>
  <Words>980</Words>
  <Application>Microsoft Office PowerPoint</Application>
  <PresentationFormat>On-screen Show (4:3)</PresentationFormat>
  <Paragraphs>137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Helsingin Yliopisto</vt:lpstr>
      <vt:lpstr>   </vt:lpstr>
      <vt:lpstr>Preliminary ”results”</vt:lpstr>
      <vt:lpstr>General</vt:lpstr>
      <vt:lpstr>Interest towards FIN, EE, LAT, based on the JATA interviews</vt:lpstr>
      <vt:lpstr>Segments</vt:lpstr>
      <vt:lpstr>Tourists’ ”behavior”</vt:lpstr>
      <vt:lpstr>Trends from the lit. review</vt:lpstr>
      <vt:lpstr>Image of the countries (lit.review)</vt:lpstr>
      <vt:lpstr>Potential of rural tourism</vt:lpstr>
      <vt:lpstr>Potential of rural tourism</vt:lpstr>
      <vt:lpstr>Potential of rural tourism</vt:lpstr>
      <vt:lpstr>Money</vt:lpstr>
      <vt:lpstr>Buying the products</vt:lpstr>
      <vt:lpstr>Buying the products</vt:lpstr>
      <vt:lpstr>PowerPoint Presentation</vt:lpstr>
      <vt:lpstr>PowerPoint Presentation</vt:lpstr>
      <vt:lpstr>Trainings (Laurea), recent activities</vt:lpstr>
      <vt:lpstr>LUMO -activities</vt:lpstr>
    </vt:vector>
  </TitlesOfParts>
  <Manager>Taivas</Manager>
  <Company>grow.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Helsingin Yliopisto</dc:title>
  <dc:subject>Konserni</dc:subject>
  <dc:creator>mika kontio / grow.</dc:creator>
  <cp:lastModifiedBy>Zane</cp:lastModifiedBy>
  <cp:revision>168</cp:revision>
  <dcterms:created xsi:type="dcterms:W3CDTF">2009-11-18T13:00:22Z</dcterms:created>
  <dcterms:modified xsi:type="dcterms:W3CDTF">2017-10-31T09:24:12Z</dcterms:modified>
</cp:coreProperties>
</file>